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7" r:id="rId2"/>
    <p:sldId id="258" r:id="rId3"/>
    <p:sldId id="287" r:id="rId4"/>
    <p:sldId id="259" r:id="rId5"/>
    <p:sldId id="292" r:id="rId6"/>
    <p:sldId id="295" r:id="rId7"/>
    <p:sldId id="294" r:id="rId8"/>
    <p:sldId id="288" r:id="rId9"/>
    <p:sldId id="285" r:id="rId10"/>
    <p:sldId id="289" r:id="rId11"/>
    <p:sldId id="296" r:id="rId12"/>
  </p:sldIdLst>
  <p:sldSz cx="9144000" cy="6858000" type="screen4x3"/>
  <p:notesSz cx="6858000" cy="987266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343" autoAdjust="0"/>
  </p:normalViewPr>
  <p:slideViewPr>
    <p:cSldViewPr snapToGrid="0">
      <p:cViewPr varScale="1">
        <p:scale>
          <a:sx n="102" d="100"/>
          <a:sy n="102" d="100"/>
        </p:scale>
        <p:origin x="88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60376E-9919-4F4B-BDDD-6006B6A573CB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C9380804-F925-4A33-846E-B2C9FB1B8575}">
      <dgm:prSet phldrT="[Text]" custT="1"/>
      <dgm:spPr/>
      <dgm:t>
        <a:bodyPr/>
        <a:lstStyle/>
        <a:p>
          <a:r>
            <a:rPr lang="en-US" sz="1800" noProof="0" dirty="0" smtClean="0"/>
            <a:t>Preparation</a:t>
          </a:r>
          <a:endParaRPr lang="en-US" sz="1800" noProof="0" dirty="0"/>
        </a:p>
      </dgm:t>
    </dgm:pt>
    <dgm:pt modelId="{4B855D1A-5A86-4F5D-A02E-11E731DC0645}" type="parTrans" cxnId="{1F1F09E7-42A4-47FE-85D7-11ACFCD1110C}">
      <dgm:prSet/>
      <dgm:spPr/>
      <dgm:t>
        <a:bodyPr/>
        <a:lstStyle/>
        <a:p>
          <a:endParaRPr lang="en-US" noProof="0" dirty="0"/>
        </a:p>
      </dgm:t>
    </dgm:pt>
    <dgm:pt modelId="{86D24960-43BC-4657-8DC0-4F81E4D1470D}" type="sibTrans" cxnId="{1F1F09E7-42A4-47FE-85D7-11ACFCD1110C}">
      <dgm:prSet/>
      <dgm:spPr/>
      <dgm:t>
        <a:bodyPr/>
        <a:lstStyle/>
        <a:p>
          <a:endParaRPr lang="en-US" noProof="0" dirty="0"/>
        </a:p>
      </dgm:t>
    </dgm:pt>
    <dgm:pt modelId="{139614A6-3A42-4F90-98D2-82DA5D4B6AFD}">
      <dgm:prSet phldrT="[Text]" custT="1"/>
      <dgm:spPr/>
      <dgm:t>
        <a:bodyPr/>
        <a:lstStyle/>
        <a:p>
          <a:r>
            <a:rPr lang="en-US" sz="1800" noProof="0" dirty="0" smtClean="0"/>
            <a:t>Data Collection</a:t>
          </a:r>
          <a:endParaRPr lang="en-US" sz="1800" noProof="0" dirty="0"/>
        </a:p>
      </dgm:t>
    </dgm:pt>
    <dgm:pt modelId="{6CAADC10-A25C-443D-BCD5-C4BE926EE6B8}" type="parTrans" cxnId="{41C21868-B937-4F8B-96B8-5EF9C4E24146}">
      <dgm:prSet/>
      <dgm:spPr/>
      <dgm:t>
        <a:bodyPr/>
        <a:lstStyle/>
        <a:p>
          <a:endParaRPr lang="en-US" noProof="0" dirty="0"/>
        </a:p>
      </dgm:t>
    </dgm:pt>
    <dgm:pt modelId="{B3D267F7-0E4F-4849-9F2C-86CC478F4B24}" type="sibTrans" cxnId="{41C21868-B937-4F8B-96B8-5EF9C4E24146}">
      <dgm:prSet/>
      <dgm:spPr/>
      <dgm:t>
        <a:bodyPr/>
        <a:lstStyle/>
        <a:p>
          <a:endParaRPr lang="en-US" noProof="0" dirty="0"/>
        </a:p>
      </dgm:t>
    </dgm:pt>
    <dgm:pt modelId="{74B6E4D0-0375-4190-87F9-7F28794873DC}">
      <dgm:prSet phldrT="[Text]" custT="1"/>
      <dgm:spPr/>
      <dgm:t>
        <a:bodyPr/>
        <a:lstStyle/>
        <a:p>
          <a:r>
            <a:rPr lang="en-US" sz="1800" noProof="0" dirty="0" smtClean="0"/>
            <a:t>Follow Up</a:t>
          </a:r>
          <a:endParaRPr lang="en-US" sz="1800" noProof="0" dirty="0"/>
        </a:p>
      </dgm:t>
    </dgm:pt>
    <dgm:pt modelId="{4A544F27-9951-4D9E-87F8-287CB18B0006}" type="parTrans" cxnId="{131D7AA9-8D80-4D54-947B-5A206DFF1BBE}">
      <dgm:prSet/>
      <dgm:spPr/>
      <dgm:t>
        <a:bodyPr/>
        <a:lstStyle/>
        <a:p>
          <a:endParaRPr lang="en-US" noProof="0" dirty="0"/>
        </a:p>
      </dgm:t>
    </dgm:pt>
    <dgm:pt modelId="{85EFE229-B83C-42BB-9E6F-DCD8A1A3DC88}" type="sibTrans" cxnId="{131D7AA9-8D80-4D54-947B-5A206DFF1BBE}">
      <dgm:prSet/>
      <dgm:spPr/>
      <dgm:t>
        <a:bodyPr/>
        <a:lstStyle/>
        <a:p>
          <a:endParaRPr lang="en-US" noProof="0" dirty="0"/>
        </a:p>
      </dgm:t>
    </dgm:pt>
    <dgm:pt modelId="{691B98D7-2A13-4A21-AB7F-DAFA95D33850}" type="pres">
      <dgm:prSet presAssocID="{6960376E-9919-4F4B-BDDD-6006B6A573CB}" presName="Name0" presStyleCnt="0">
        <dgm:presLayoutVars>
          <dgm:dir/>
          <dgm:animLvl val="lvl"/>
          <dgm:resizeHandles val="exact"/>
        </dgm:presLayoutVars>
      </dgm:prSet>
      <dgm:spPr/>
    </dgm:pt>
    <dgm:pt modelId="{005836DE-ABDA-4851-B13F-6D3B231A4063}" type="pres">
      <dgm:prSet presAssocID="{C9380804-F925-4A33-846E-B2C9FB1B8575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5426ACC-0395-4AC5-86DF-9B4FCB6EF4E5}" type="pres">
      <dgm:prSet presAssocID="{86D24960-43BC-4657-8DC0-4F81E4D1470D}" presName="parTxOnlySpace" presStyleCnt="0"/>
      <dgm:spPr/>
    </dgm:pt>
    <dgm:pt modelId="{7367352F-00A1-4EEA-947A-740A1528057C}" type="pres">
      <dgm:prSet presAssocID="{139614A6-3A42-4F90-98D2-82DA5D4B6AFD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C58F526-15B5-47B8-B675-57F9F65D3A0E}" type="pres">
      <dgm:prSet presAssocID="{B3D267F7-0E4F-4849-9F2C-86CC478F4B24}" presName="parTxOnlySpace" presStyleCnt="0"/>
      <dgm:spPr/>
    </dgm:pt>
    <dgm:pt modelId="{2FEF8733-F4A1-4088-A285-136294E674C7}" type="pres">
      <dgm:prSet presAssocID="{74B6E4D0-0375-4190-87F9-7F28794873DC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80A2E4A0-EDB3-482A-8355-5F659D67B57B}" type="presOf" srcId="{6960376E-9919-4F4B-BDDD-6006B6A573CB}" destId="{691B98D7-2A13-4A21-AB7F-DAFA95D33850}" srcOrd="0" destOrd="0" presId="urn:microsoft.com/office/officeart/2005/8/layout/chevron1"/>
    <dgm:cxn modelId="{4D27AA8F-D0F8-454E-86A7-BFD0781ADD25}" type="presOf" srcId="{139614A6-3A42-4F90-98D2-82DA5D4B6AFD}" destId="{7367352F-00A1-4EEA-947A-740A1528057C}" srcOrd="0" destOrd="0" presId="urn:microsoft.com/office/officeart/2005/8/layout/chevron1"/>
    <dgm:cxn modelId="{BCF90726-4C83-43AE-9FB1-056DEA281A14}" type="presOf" srcId="{74B6E4D0-0375-4190-87F9-7F28794873DC}" destId="{2FEF8733-F4A1-4088-A285-136294E674C7}" srcOrd="0" destOrd="0" presId="urn:microsoft.com/office/officeart/2005/8/layout/chevron1"/>
    <dgm:cxn modelId="{41C21868-B937-4F8B-96B8-5EF9C4E24146}" srcId="{6960376E-9919-4F4B-BDDD-6006B6A573CB}" destId="{139614A6-3A42-4F90-98D2-82DA5D4B6AFD}" srcOrd="1" destOrd="0" parTransId="{6CAADC10-A25C-443D-BCD5-C4BE926EE6B8}" sibTransId="{B3D267F7-0E4F-4849-9F2C-86CC478F4B24}"/>
    <dgm:cxn modelId="{1F1F09E7-42A4-47FE-85D7-11ACFCD1110C}" srcId="{6960376E-9919-4F4B-BDDD-6006B6A573CB}" destId="{C9380804-F925-4A33-846E-B2C9FB1B8575}" srcOrd="0" destOrd="0" parTransId="{4B855D1A-5A86-4F5D-A02E-11E731DC0645}" sibTransId="{86D24960-43BC-4657-8DC0-4F81E4D1470D}"/>
    <dgm:cxn modelId="{04CE55CF-5ABC-4339-B1C1-EE50364F4B87}" type="presOf" srcId="{C9380804-F925-4A33-846E-B2C9FB1B8575}" destId="{005836DE-ABDA-4851-B13F-6D3B231A4063}" srcOrd="0" destOrd="0" presId="urn:microsoft.com/office/officeart/2005/8/layout/chevron1"/>
    <dgm:cxn modelId="{131D7AA9-8D80-4D54-947B-5A206DFF1BBE}" srcId="{6960376E-9919-4F4B-BDDD-6006B6A573CB}" destId="{74B6E4D0-0375-4190-87F9-7F28794873DC}" srcOrd="2" destOrd="0" parTransId="{4A544F27-9951-4D9E-87F8-287CB18B0006}" sibTransId="{85EFE229-B83C-42BB-9E6F-DCD8A1A3DC88}"/>
    <dgm:cxn modelId="{C8DBA6DC-DB4E-43B7-A702-E22758885F9B}" type="presParOf" srcId="{691B98D7-2A13-4A21-AB7F-DAFA95D33850}" destId="{005836DE-ABDA-4851-B13F-6D3B231A4063}" srcOrd="0" destOrd="0" presId="urn:microsoft.com/office/officeart/2005/8/layout/chevron1"/>
    <dgm:cxn modelId="{10F013FC-42F2-4544-B4B5-9332BD4B690E}" type="presParOf" srcId="{691B98D7-2A13-4A21-AB7F-DAFA95D33850}" destId="{75426ACC-0395-4AC5-86DF-9B4FCB6EF4E5}" srcOrd="1" destOrd="0" presId="urn:microsoft.com/office/officeart/2005/8/layout/chevron1"/>
    <dgm:cxn modelId="{B090C4BA-0A05-449E-8658-C70F435F709A}" type="presParOf" srcId="{691B98D7-2A13-4A21-AB7F-DAFA95D33850}" destId="{7367352F-00A1-4EEA-947A-740A1528057C}" srcOrd="2" destOrd="0" presId="urn:microsoft.com/office/officeart/2005/8/layout/chevron1"/>
    <dgm:cxn modelId="{B9A66E00-78EA-4204-9D7B-C5B45D89A89F}" type="presParOf" srcId="{691B98D7-2A13-4A21-AB7F-DAFA95D33850}" destId="{0C58F526-15B5-47B8-B675-57F9F65D3A0E}" srcOrd="3" destOrd="0" presId="urn:microsoft.com/office/officeart/2005/8/layout/chevron1"/>
    <dgm:cxn modelId="{C0B6FC12-0743-49E3-88FB-415332080EFC}" type="presParOf" srcId="{691B98D7-2A13-4A21-AB7F-DAFA95D33850}" destId="{2FEF8733-F4A1-4088-A285-136294E674C7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AAECE9-F669-402D-901E-1E31EA368E47}" type="datetimeFigureOut">
              <a:rPr lang="de-DE" smtClean="0"/>
              <a:t>28.02.2018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08088" y="1233488"/>
            <a:ext cx="444182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751219"/>
            <a:ext cx="548640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71800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9377317"/>
            <a:ext cx="2971800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041617-9D73-43C5-9767-CF43BCF165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6563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208088" y="1233488"/>
            <a:ext cx="4441825" cy="3332162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eaLnBrk="0" fontAlgn="base" hangingPunct="0">
              <a:lnSpc>
                <a:spcPct val="150000"/>
              </a:lnSpc>
              <a:spcBef>
                <a:spcPts val="430"/>
              </a:spcBef>
              <a:spcAft>
                <a:spcPts val="0"/>
              </a:spcAft>
              <a:buFont typeface="Times New Roman"/>
              <a:buChar char="-"/>
              <a:tabLst>
                <a:tab pos="457200" algn="l"/>
              </a:tabLst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415553-C482-49EA-A676-6E705189CEF0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15762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BMZ </a:t>
            </a:r>
            <a:r>
              <a:rPr lang="de-DE" dirty="0" err="1" smtClean="0"/>
              <a:t>Representatives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commissioned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Foreign</a:t>
            </a:r>
            <a:r>
              <a:rPr lang="de-DE" dirty="0" smtClean="0"/>
              <a:t> Office</a:t>
            </a:r>
          </a:p>
          <a:p>
            <a:endParaRPr lang="de-DE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BMZ </a:t>
            </a:r>
            <a:r>
              <a:rPr lang="de-DE" dirty="0" err="1" smtClean="0"/>
              <a:t>representatives</a:t>
            </a:r>
            <a:r>
              <a:rPr lang="de-DE" dirty="0" smtClean="0"/>
              <a:t> do not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direct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access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data</a:t>
            </a:r>
            <a:r>
              <a:rPr lang="de-DE" baseline="0" dirty="0" smtClean="0"/>
              <a:t> but </a:t>
            </a:r>
            <a:r>
              <a:rPr lang="de-DE" baseline="0" dirty="0" err="1" smtClean="0"/>
              <a:t>rely</a:t>
            </a:r>
            <a:r>
              <a:rPr lang="de-DE" baseline="0" dirty="0" smtClean="0"/>
              <a:t> on </a:t>
            </a:r>
            <a:r>
              <a:rPr lang="de-DE" baseline="0" dirty="0" err="1" smtClean="0"/>
              <a:t>data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implementing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organizations</a:t>
            </a:r>
            <a:r>
              <a:rPr lang="de-DE" baseline="0" dirty="0" smtClean="0"/>
              <a:t> – Data </a:t>
            </a:r>
            <a:r>
              <a:rPr lang="de-DE" baseline="0" dirty="0" err="1" smtClean="0"/>
              <a:t>quality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eventually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depends</a:t>
            </a:r>
            <a:r>
              <a:rPr lang="de-DE" baseline="0" dirty="0" smtClean="0"/>
              <a:t> on </a:t>
            </a:r>
            <a:r>
              <a:rPr lang="de-DE" baseline="0" dirty="0" err="1" smtClean="0"/>
              <a:t>cooperation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between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actors</a:t>
            </a:r>
            <a:endParaRPr lang="de-DE" baseline="0" dirty="0" smtClean="0"/>
          </a:p>
          <a:p>
            <a:endParaRPr lang="de-DE" dirty="0" smtClean="0"/>
          </a:p>
          <a:p>
            <a:r>
              <a:rPr lang="de-DE" dirty="0" smtClean="0"/>
              <a:t>Central </a:t>
            </a:r>
            <a:r>
              <a:rPr lang="de-DE" dirty="0" err="1" smtClean="0"/>
              <a:t>Instruction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Document</a:t>
            </a:r>
            <a:r>
              <a:rPr lang="de-DE" baseline="0" dirty="0" smtClean="0"/>
              <a:t> = Ausfüllhilfe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415553-C482-49EA-A676-6E705189CEF0}" type="slidenum">
              <a:rPr lang="de-DE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8249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041617-9D73-43C5-9767-CF43BCF165E7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76293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8"/>
          <p:cNvSpPr>
            <a:spLocks noChangeArrowheads="1"/>
          </p:cNvSpPr>
          <p:nvPr/>
        </p:nvSpPr>
        <p:spPr bwMode="auto">
          <a:xfrm>
            <a:off x="0" y="1677600"/>
            <a:ext cx="9144000" cy="4496400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500" tIns="35100" rIns="67500" bIns="35100" anchor="ctr"/>
          <a:lstStyle>
            <a:lvl1pPr>
              <a:defRPr sz="16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194785"/>
              </a:buClr>
              <a:buSzPct val="80000"/>
              <a:buFont typeface="Wingdings" pitchFamily="2" charset="2"/>
              <a:defRPr sz="16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194785"/>
              </a:buClr>
              <a:buSzPct val="80000"/>
              <a:buFont typeface="Wingdings" pitchFamily="2" charset="2"/>
              <a:defRPr sz="16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194785"/>
              </a:buClr>
              <a:buSzPct val="80000"/>
              <a:buFont typeface="Wingdings" pitchFamily="2" charset="2"/>
              <a:defRPr sz="16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194785"/>
              </a:buClr>
              <a:buSzPct val="80000"/>
              <a:buFont typeface="Wingdings" pitchFamily="2" charset="2"/>
              <a:defRPr sz="16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defRPr/>
            </a:pPr>
            <a:endParaRPr lang="de-DE" altLang="de-DE" sz="1200" dirty="0" smtClean="0"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6" name="Picture 32" descr="festplatte:Users:rendelfreude:Desktop:montage_6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188" y="3235325"/>
            <a:ext cx="8001000" cy="360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55"/>
          <p:cNvSpPr>
            <a:spLocks noChangeArrowheads="1"/>
          </p:cNvSpPr>
          <p:nvPr/>
        </p:nvSpPr>
        <p:spPr bwMode="auto">
          <a:xfrm>
            <a:off x="0" y="3721100"/>
            <a:ext cx="1600200" cy="11430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500" tIns="35100" rIns="67500" bIns="35100" anchor="ctr"/>
          <a:lstStyle>
            <a:lvl1pPr>
              <a:defRPr sz="16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194785"/>
              </a:buClr>
              <a:buSzPct val="80000"/>
              <a:buFont typeface="Wingdings" pitchFamily="2" charset="2"/>
              <a:defRPr sz="16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194785"/>
              </a:buClr>
              <a:buSzPct val="80000"/>
              <a:buFont typeface="Wingdings" pitchFamily="2" charset="2"/>
              <a:defRPr sz="16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194785"/>
              </a:buClr>
              <a:buSzPct val="80000"/>
              <a:buFont typeface="Wingdings" pitchFamily="2" charset="2"/>
              <a:defRPr sz="16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194785"/>
              </a:buClr>
              <a:buSzPct val="80000"/>
              <a:buFont typeface="Wingdings" pitchFamily="2" charset="2"/>
              <a:defRPr sz="16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defRPr/>
            </a:pPr>
            <a:endParaRPr lang="de-DE" altLang="de-DE" sz="1200" dirty="0" smtClean="0"/>
          </a:p>
        </p:txBody>
      </p:sp>
      <p:sp>
        <p:nvSpPr>
          <p:cNvPr id="8" name="Rectangle 56"/>
          <p:cNvSpPr>
            <a:spLocks noChangeArrowheads="1"/>
          </p:cNvSpPr>
          <p:nvPr/>
        </p:nvSpPr>
        <p:spPr bwMode="auto">
          <a:xfrm flipH="1">
            <a:off x="1600201" y="4864100"/>
            <a:ext cx="444500" cy="1143000"/>
          </a:xfrm>
          <a:prstGeom prst="rect">
            <a:avLst/>
          </a:prstGeom>
          <a:solidFill>
            <a:srgbClr val="F0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500" tIns="35100" rIns="67500" bIns="35100" anchor="ctr"/>
          <a:lstStyle>
            <a:lvl1pPr>
              <a:defRPr sz="16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194785"/>
              </a:buClr>
              <a:buSzPct val="80000"/>
              <a:buFont typeface="Wingdings" pitchFamily="2" charset="2"/>
              <a:defRPr sz="16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194785"/>
              </a:buClr>
              <a:buSzPct val="80000"/>
              <a:buFont typeface="Wingdings" pitchFamily="2" charset="2"/>
              <a:defRPr sz="16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194785"/>
              </a:buClr>
              <a:buSzPct val="80000"/>
              <a:buFont typeface="Wingdings" pitchFamily="2" charset="2"/>
              <a:defRPr sz="16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194785"/>
              </a:buClr>
              <a:buSzPct val="80000"/>
              <a:buFont typeface="Wingdings" pitchFamily="2" charset="2"/>
              <a:defRPr sz="16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defRPr/>
            </a:pPr>
            <a:endParaRPr lang="de-DE" altLang="de-DE" sz="1200" dirty="0" smtClean="0"/>
          </a:p>
        </p:txBody>
      </p:sp>
      <p:sp>
        <p:nvSpPr>
          <p:cNvPr id="9" name="Rectangle 54"/>
          <p:cNvSpPr>
            <a:spLocks noChangeArrowheads="1"/>
          </p:cNvSpPr>
          <p:nvPr/>
        </p:nvSpPr>
        <p:spPr bwMode="auto">
          <a:xfrm>
            <a:off x="8458200" y="2590800"/>
            <a:ext cx="685800" cy="11430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500" tIns="35100" rIns="67500" bIns="35100" anchor="ctr"/>
          <a:lstStyle>
            <a:lvl1pPr>
              <a:defRPr sz="16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194785"/>
              </a:buClr>
              <a:buSzPct val="80000"/>
              <a:buFont typeface="Wingdings" pitchFamily="2" charset="2"/>
              <a:defRPr sz="16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194785"/>
              </a:buClr>
              <a:buSzPct val="80000"/>
              <a:buFont typeface="Wingdings" pitchFamily="2" charset="2"/>
              <a:defRPr sz="16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194785"/>
              </a:buClr>
              <a:buSzPct val="80000"/>
              <a:buFont typeface="Wingdings" pitchFamily="2" charset="2"/>
              <a:defRPr sz="16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194785"/>
              </a:buClr>
              <a:buSzPct val="80000"/>
              <a:buFont typeface="Wingdings" pitchFamily="2" charset="2"/>
              <a:defRPr sz="16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defRPr/>
            </a:pPr>
            <a:endParaRPr lang="de-DE" altLang="de-DE" sz="1200" dirty="0" smtClean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43000" y="1828800"/>
            <a:ext cx="6858000" cy="1676400"/>
          </a:xfrm>
        </p:spPr>
        <p:txBody>
          <a:bodyPr/>
          <a:lstStyle>
            <a:lvl1pPr>
              <a:defRPr sz="195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4147" name="Rectangle 5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143000" y="2590800"/>
            <a:ext cx="6858000" cy="719138"/>
          </a:xfrm>
        </p:spPr>
        <p:txBody>
          <a:bodyPr/>
          <a:lstStyle>
            <a:lvl1pPr marL="0" indent="0">
              <a:spcBef>
                <a:spcPct val="0"/>
              </a:spcBef>
              <a:buFont typeface="Wingdings" pitchFamily="2" charset="2"/>
              <a:buNone/>
              <a:defRPr sz="1200"/>
            </a:lvl1pPr>
          </a:lstStyle>
          <a:p>
            <a:r>
              <a:rPr lang="de-DE"/>
              <a:t>Master-Untertitelformat bearbeiten</a:t>
            </a:r>
          </a:p>
        </p:txBody>
      </p:sp>
      <p:pic>
        <p:nvPicPr>
          <p:cNvPr id="11" name="Bild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2001" y="226800"/>
            <a:ext cx="3211149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3759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5DFA52-79F2-479B-B522-32F996BA8AD1}" type="slidenum">
              <a:rPr lang="de-DE"/>
              <a:pPr>
                <a:defRPr/>
              </a:pPr>
              <a:t>‹Nr.›</a:t>
            </a:fld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2959550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188076" y="2014538"/>
            <a:ext cx="1660525" cy="414178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203326" y="2014538"/>
            <a:ext cx="4832350" cy="4141787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85979-6B86-4377-BAD4-04E70293D7DC}" type="slidenum">
              <a:rPr lang="de-DE"/>
              <a:pPr>
                <a:defRPr/>
              </a:pPr>
              <a:t>‹Nr.›</a:t>
            </a:fld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460417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195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7C9F1-3DF0-47A4-BE77-EEB3192DF471}" type="slidenum">
              <a:rPr lang="de-DE"/>
              <a:pPr>
                <a:defRPr/>
              </a:pPr>
              <a:t>‹Nr.›</a:t>
            </a:fld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2481543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/>
          <a:lstStyle>
            <a:lvl1pPr algn="l">
              <a:defRPr sz="3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2DD8B1-28C2-43A0-8442-2EB52FA57655}" type="slidenum">
              <a:rPr lang="de-DE"/>
              <a:pPr>
                <a:defRPr/>
              </a:pPr>
              <a:t>‹Nr.›</a:t>
            </a:fld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1334900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203325" y="3108325"/>
            <a:ext cx="3246438" cy="30480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02164" y="3108325"/>
            <a:ext cx="3246437" cy="30480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1B73F-BD74-4DC4-91BD-C3B98D458117}" type="slidenum">
              <a:rPr lang="de-DE"/>
              <a:pPr>
                <a:defRPr/>
              </a:pPr>
              <a:t>‹Nr.›</a:t>
            </a:fld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3505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BB8C5B-5ED9-42B7-B299-84D9485FEE66}" type="slidenum">
              <a:rPr lang="de-DE"/>
              <a:pPr>
                <a:defRPr/>
              </a:pPr>
              <a:t>‹Nr.›</a:t>
            </a:fld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3326308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AC0FDB-54F0-4AE8-A0F9-6E5A05A04FEF}" type="slidenum">
              <a:rPr lang="de-DE"/>
              <a:pPr>
                <a:defRPr/>
              </a:pPr>
              <a:t>‹Nr.›</a:t>
            </a:fld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3870425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E0F222-1E32-4CB6-A6C2-BB06B3CFB378}" type="slidenum">
              <a:rPr lang="de-DE"/>
              <a:pPr>
                <a:defRPr/>
              </a:pPr>
              <a:t>‹Nr.›</a:t>
            </a:fld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2025329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34031B-3796-4D43-AE1F-82EC65C58B2B}" type="slidenum">
              <a:rPr lang="de-DE"/>
              <a:pPr>
                <a:defRPr/>
              </a:pPr>
              <a:t>‹Nr.›</a:t>
            </a:fld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4285184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de-DE" noProof="0" dirty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8D563-BD4A-43FC-877C-84455F7A601B}" type="slidenum">
              <a:rPr lang="de-DE"/>
              <a:pPr>
                <a:defRPr/>
              </a:pPr>
              <a:t>‹Nr.›</a:t>
            </a:fld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3132138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48"/>
          <p:cNvSpPr>
            <a:spLocks noChangeArrowheads="1"/>
          </p:cNvSpPr>
          <p:nvPr/>
        </p:nvSpPr>
        <p:spPr bwMode="auto">
          <a:xfrm>
            <a:off x="0" y="1677600"/>
            <a:ext cx="9144000" cy="4496400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500" tIns="35100" rIns="67500" bIns="35100" anchor="ctr"/>
          <a:lstStyle>
            <a:lvl1pPr>
              <a:defRPr sz="16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194785"/>
              </a:buClr>
              <a:buSzPct val="80000"/>
              <a:buFont typeface="Wingdings" pitchFamily="2" charset="2"/>
              <a:defRPr sz="16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194785"/>
              </a:buClr>
              <a:buSzPct val="80000"/>
              <a:buFont typeface="Wingdings" pitchFamily="2" charset="2"/>
              <a:defRPr sz="16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194785"/>
              </a:buClr>
              <a:buSzPct val="80000"/>
              <a:buFont typeface="Wingdings" pitchFamily="2" charset="2"/>
              <a:defRPr sz="16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194785"/>
              </a:buClr>
              <a:buSzPct val="80000"/>
              <a:buFont typeface="Wingdings" pitchFamily="2" charset="2"/>
              <a:defRPr sz="16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defRPr/>
            </a:pPr>
            <a:endParaRPr lang="de-DE" altLang="de-DE" sz="1200" dirty="0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03326" y="3108325"/>
            <a:ext cx="6645275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Mastertextformat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1029" name="Rectangle 17"/>
          <p:cNvSpPr>
            <a:spLocks noGrp="1" noChangeArrowheads="1"/>
          </p:cNvSpPr>
          <p:nvPr>
            <p:ph type="title"/>
          </p:nvPr>
        </p:nvSpPr>
        <p:spPr bwMode="auto">
          <a:xfrm>
            <a:off x="1203326" y="2014538"/>
            <a:ext cx="6645275" cy="103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Mastertitelformat bearbeiten</a:t>
            </a:r>
          </a:p>
        </p:txBody>
      </p:sp>
      <p:sp>
        <p:nvSpPr>
          <p:cNvPr id="1068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38250" y="6262688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ClrTx/>
              <a:buSzTx/>
              <a:buFontTx/>
              <a:buNone/>
              <a:defRPr sz="105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069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82925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buClrTx/>
              <a:buSzTx/>
              <a:buFontTx/>
              <a:buNone/>
              <a:defRPr sz="105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070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054725" y="624840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ClrTx/>
              <a:buSzTx/>
              <a:buFontTx/>
              <a:buNone/>
              <a:defRPr sz="900"/>
            </a:lvl1pPr>
          </a:lstStyle>
          <a:p>
            <a:pPr>
              <a:defRPr/>
            </a:pPr>
            <a:fld id="{2115BF12-D519-4800-BEE6-1EF839FE0524}" type="slidenum">
              <a:rPr lang="de-DE"/>
              <a:pPr>
                <a:defRPr/>
              </a:pPr>
              <a:t>‹Nr.›</a:t>
            </a:fld>
            <a:endParaRPr lang="de-DE" sz="1050" dirty="0"/>
          </a:p>
        </p:txBody>
      </p:sp>
      <p:pic>
        <p:nvPicPr>
          <p:cNvPr id="10" name="Bild 10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2001" y="226800"/>
            <a:ext cx="3211149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2573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 Narrow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 Narrow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 Narrow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 Narrow" pitchFamily="34" charset="0"/>
        </a:defRPr>
      </a:lvl5pPr>
      <a:lvl6pPr marL="3429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 Narrow" pitchFamily="34" charset="0"/>
        </a:defRPr>
      </a:lvl6pPr>
      <a:lvl7pPr marL="685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 Narrow" pitchFamily="34" charset="0"/>
        </a:defRPr>
      </a:lvl7pPr>
      <a:lvl8pPr marL="10287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 Narrow" pitchFamily="34" charset="0"/>
        </a:defRPr>
      </a:lvl8pPr>
      <a:lvl9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 Narrow" pitchFamily="34" charset="0"/>
        </a:defRPr>
      </a:lvl9pPr>
    </p:titleStyle>
    <p:bodyStyle>
      <a:lvl1pPr marL="257175" indent="-257175" algn="l" rtl="0" eaLnBrk="0" fontAlgn="base" hangingPunct="0">
        <a:lnSpc>
          <a:spcPct val="90000"/>
        </a:lnSpc>
        <a:spcBef>
          <a:spcPct val="4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n"/>
        <a:defRPr sz="195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lnSpc>
          <a:spcPct val="90000"/>
        </a:lnSpc>
        <a:spcBef>
          <a:spcPct val="4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n"/>
        <a:defRPr sz="1950">
          <a:solidFill>
            <a:schemeClr val="tx1"/>
          </a:solidFill>
          <a:latin typeface="+mn-lt"/>
        </a:defRPr>
      </a:lvl2pPr>
      <a:lvl3pPr marL="871538" indent="-171450" algn="l" rtl="0" eaLnBrk="0" fontAlgn="base" hangingPunct="0">
        <a:lnSpc>
          <a:spcPct val="90000"/>
        </a:lnSpc>
        <a:spcBef>
          <a:spcPct val="4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n"/>
        <a:defRPr sz="1650">
          <a:solidFill>
            <a:schemeClr val="tx1"/>
          </a:solidFill>
          <a:latin typeface="+mn-lt"/>
        </a:defRPr>
      </a:lvl3pPr>
      <a:lvl4pPr marL="1185863" indent="-171450" algn="l" rtl="0" eaLnBrk="0" fontAlgn="base" hangingPunct="0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Arial Unicode MS" pitchFamily="34" charset="-128"/>
        </a:defRPr>
      </a:lvl4pPr>
      <a:lvl5pPr marL="1500188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Arial Unicode MS" pitchFamily="34" charset="-128"/>
        </a:defRPr>
      </a:lvl5pPr>
      <a:lvl6pPr marL="1843088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Arial Unicode MS" pitchFamily="34" charset="-128"/>
        </a:defRPr>
      </a:lvl6pPr>
      <a:lvl7pPr marL="2185988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Arial Unicode MS" pitchFamily="34" charset="-128"/>
        </a:defRPr>
      </a:lvl7pPr>
      <a:lvl8pPr marL="2528888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Arial Unicode MS" pitchFamily="34" charset="-128"/>
        </a:defRPr>
      </a:lvl8pPr>
      <a:lvl9pPr marL="2871788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Arial Unicode MS" pitchFamily="34" charset="-128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31986" y="2008976"/>
            <a:ext cx="6888063" cy="1257300"/>
          </a:xfrm>
        </p:spPr>
        <p:txBody>
          <a:bodyPr/>
          <a:lstStyle/>
          <a:p>
            <a:r>
              <a:rPr lang="en-US" sz="2200" dirty="0" smtClean="0"/>
              <a:t>Review on the German Data Collection Process during the Global Monitoring Round 2015-2016</a:t>
            </a:r>
            <a:endParaRPr lang="en-US" sz="2200" b="0" dirty="0"/>
          </a:p>
        </p:txBody>
      </p:sp>
      <p:sp>
        <p:nvSpPr>
          <p:cNvPr id="4" name="Untertitel 3"/>
          <p:cNvSpPr>
            <a:spLocks noGrp="1"/>
          </p:cNvSpPr>
          <p:nvPr>
            <p:ph type="subTitle" sz="quarter" idx="1"/>
          </p:nvPr>
        </p:nvSpPr>
        <p:spPr>
          <a:xfrm>
            <a:off x="1131986" y="2590800"/>
            <a:ext cx="6869014" cy="675476"/>
          </a:xfrm>
        </p:spPr>
        <p:txBody>
          <a:bodyPr/>
          <a:lstStyle/>
          <a:p>
            <a:endParaRPr lang="de-DE" sz="1600" dirty="0" smtClean="0"/>
          </a:p>
          <a:p>
            <a:r>
              <a:rPr lang="de-DE" sz="1600" dirty="0" smtClean="0"/>
              <a:t>Date: 02-03-2018</a:t>
            </a:r>
            <a:r>
              <a:rPr lang="de-DE" sz="1600" dirty="0"/>
              <a:t/>
            </a:r>
            <a:br>
              <a:rPr lang="de-DE" sz="1600" dirty="0"/>
            </a:br>
            <a:r>
              <a:rPr lang="de-DE" sz="1600" dirty="0" smtClean="0"/>
              <a:t>Speaker: Lisa </a:t>
            </a:r>
            <a:r>
              <a:rPr lang="de-DE" sz="1600" dirty="0" err="1" smtClean="0"/>
              <a:t>Royaee</a:t>
            </a:r>
            <a:r>
              <a:rPr lang="de-DE" sz="1600" dirty="0" smtClean="0"/>
              <a:t> (BMZ Department: </a:t>
            </a:r>
            <a:r>
              <a:rPr lang="de-DE" sz="1600" dirty="0" err="1" smtClean="0"/>
              <a:t>Effectiveness</a:t>
            </a:r>
            <a:r>
              <a:rPr lang="de-DE" sz="1600" dirty="0" smtClean="0"/>
              <a:t> &amp; Transparency, Quality Standards)</a:t>
            </a:r>
            <a:endParaRPr lang="de-DE" sz="1600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9157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 err="1" smtClean="0"/>
              <a:t>Conclusion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Complex process with many actors involved requires systematic preparations, clear communication and guidance </a:t>
            </a:r>
          </a:p>
          <a:p>
            <a:r>
              <a:rPr lang="en-US" dirty="0" smtClean="0"/>
              <a:t>Global Monitoring Framework vs. peculiarities of donor systems will persist</a:t>
            </a:r>
          </a:p>
          <a:p>
            <a:r>
              <a:rPr lang="en-US" dirty="0" smtClean="0"/>
              <a:t>Thorough framing of the Monitoring exercise is key to raise interest and motivate</a:t>
            </a:r>
          </a:p>
          <a:p>
            <a:r>
              <a:rPr lang="en-US" dirty="0" smtClean="0"/>
              <a:t>Using the results as a basis for discussion in view of improving effectiveness is important</a:t>
            </a:r>
          </a:p>
          <a:p>
            <a:endParaRPr lang="en-US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E7C9F1-3DF0-47A4-BE77-EEB3192DF471}" type="slidenum">
              <a:rPr lang="de-DE" smtClean="0"/>
              <a:pPr>
                <a:defRPr/>
              </a:pPr>
              <a:t>10</a:t>
            </a:fld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29469615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200" b="1" dirty="0" smtClean="0"/>
              <a:t>Thank you for your attention!</a:t>
            </a:r>
            <a:endParaRPr lang="en-US" sz="3200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E7C9F1-3DF0-47A4-BE77-EEB3192DF471}" type="slidenum">
              <a:rPr lang="de-DE" smtClean="0"/>
              <a:pPr>
                <a:defRPr/>
              </a:pPr>
              <a:t>11</a:t>
            </a:fld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60178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 smtClean="0"/>
              <a:t>Content</a:t>
            </a:r>
            <a:endParaRPr lang="de-DE" sz="24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1800" dirty="0" smtClean="0"/>
              <a:t>The Global </a:t>
            </a:r>
            <a:r>
              <a:rPr lang="en-US" sz="1800" dirty="0" smtClean="0"/>
              <a:t>Monitoring</a:t>
            </a:r>
            <a:r>
              <a:rPr lang="de-DE" sz="1800" dirty="0" smtClean="0"/>
              <a:t> </a:t>
            </a:r>
            <a:r>
              <a:rPr lang="de-DE" sz="1800" dirty="0"/>
              <a:t>Round 2015/16 </a:t>
            </a:r>
          </a:p>
          <a:p>
            <a:r>
              <a:rPr lang="de-DE" sz="1800" dirty="0"/>
              <a:t>The </a:t>
            </a:r>
            <a:r>
              <a:rPr lang="en-US" sz="1800" dirty="0" smtClean="0"/>
              <a:t>Decentralized Data Collection Process in the German System</a:t>
            </a:r>
          </a:p>
          <a:p>
            <a:r>
              <a:rPr lang="en-US" sz="1800" dirty="0" smtClean="0"/>
              <a:t>Main Findings on Strengths and Weaknesses of the Process</a:t>
            </a:r>
          </a:p>
          <a:p>
            <a:r>
              <a:rPr lang="en-US" sz="1800" dirty="0" smtClean="0"/>
              <a:t>Lessons Learnt for the Data Collection Process 2018</a:t>
            </a:r>
          </a:p>
          <a:p>
            <a:endParaRPr lang="de-DE" sz="2000" dirty="0"/>
          </a:p>
          <a:p>
            <a:endParaRPr lang="de-DE" sz="200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E7C9F1-3DF0-47A4-BE77-EEB3192DF471}" type="slidenum">
              <a:rPr lang="de-DE" smtClean="0"/>
              <a:pPr>
                <a:defRPr/>
              </a:pPr>
              <a:t>2</a:t>
            </a:fld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236223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The </a:t>
            </a:r>
            <a:r>
              <a:rPr lang="en-US" dirty="0" smtClean="0"/>
              <a:t>Global</a:t>
            </a:r>
            <a:r>
              <a:rPr lang="de-DE" dirty="0" smtClean="0"/>
              <a:t> Monitoring 2015/2016 in German Development </a:t>
            </a:r>
            <a:r>
              <a:rPr lang="en-US" dirty="0" smtClean="0"/>
              <a:t>Cooperation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03328" y="3108325"/>
            <a:ext cx="5647366" cy="3048000"/>
          </a:xfrm>
        </p:spPr>
        <p:txBody>
          <a:bodyPr/>
          <a:lstStyle/>
          <a:p>
            <a:r>
              <a:rPr lang="de-DE" sz="1800" dirty="0" smtClean="0"/>
              <a:t>1.37 </a:t>
            </a:r>
            <a:r>
              <a:rPr lang="en-US" sz="1800" dirty="0" smtClean="0"/>
              <a:t>billion</a:t>
            </a:r>
            <a:r>
              <a:rPr lang="de-DE" sz="1800" dirty="0" smtClean="0"/>
              <a:t> </a:t>
            </a:r>
            <a:r>
              <a:rPr lang="de-DE" sz="1800" dirty="0"/>
              <a:t>US Dollar </a:t>
            </a:r>
            <a:r>
              <a:rPr lang="en-US" sz="1800" dirty="0" smtClean="0"/>
              <a:t>of</a:t>
            </a:r>
            <a:r>
              <a:rPr lang="de-DE" sz="1800" dirty="0" smtClean="0"/>
              <a:t> </a:t>
            </a:r>
            <a:r>
              <a:rPr lang="de-DE" sz="1800" dirty="0"/>
              <a:t>German ODA </a:t>
            </a:r>
            <a:r>
              <a:rPr lang="en-US" sz="1800" dirty="0" smtClean="0"/>
              <a:t>spending</a:t>
            </a:r>
            <a:r>
              <a:rPr lang="de-DE" sz="1800" dirty="0" smtClean="0"/>
              <a:t> </a:t>
            </a:r>
            <a:r>
              <a:rPr lang="en-US" sz="1800" dirty="0" smtClean="0"/>
              <a:t>captured</a:t>
            </a:r>
            <a:r>
              <a:rPr lang="de-DE" sz="1800" dirty="0" smtClean="0"/>
              <a:t> </a:t>
            </a:r>
            <a:r>
              <a:rPr lang="en-US" sz="1800" dirty="0" smtClean="0"/>
              <a:t>by</a:t>
            </a:r>
            <a:r>
              <a:rPr lang="de-DE" sz="1800" dirty="0" smtClean="0"/>
              <a:t> Global Monitoring </a:t>
            </a:r>
          </a:p>
          <a:p>
            <a:r>
              <a:rPr lang="de-DE" sz="1800" dirty="0" smtClean="0"/>
              <a:t>43 </a:t>
            </a:r>
            <a:r>
              <a:rPr lang="en-US" sz="1800" dirty="0" smtClean="0"/>
              <a:t>partner</a:t>
            </a:r>
            <a:r>
              <a:rPr lang="de-DE" sz="1800" dirty="0" smtClean="0"/>
              <a:t> countries </a:t>
            </a:r>
            <a:r>
              <a:rPr lang="en-US" sz="1800" dirty="0" smtClean="0"/>
              <a:t>participated</a:t>
            </a:r>
            <a:r>
              <a:rPr lang="de-DE" sz="1800" dirty="0" smtClean="0"/>
              <a:t>, </a:t>
            </a:r>
            <a:r>
              <a:rPr lang="en-US" sz="1800" dirty="0" smtClean="0"/>
              <a:t>of</a:t>
            </a:r>
            <a:r>
              <a:rPr lang="de-DE" sz="1800" dirty="0" smtClean="0"/>
              <a:t> </a:t>
            </a:r>
            <a:r>
              <a:rPr lang="en-US" sz="1800" dirty="0" smtClean="0"/>
              <a:t>which</a:t>
            </a:r>
            <a:r>
              <a:rPr lang="de-DE" sz="1800" dirty="0" smtClean="0"/>
              <a:t> 21 </a:t>
            </a:r>
            <a:r>
              <a:rPr lang="en-US" sz="1800" dirty="0" smtClean="0"/>
              <a:t>partner</a:t>
            </a:r>
            <a:r>
              <a:rPr lang="de-DE" sz="1800" dirty="0" smtClean="0"/>
              <a:t> countries in fragile </a:t>
            </a:r>
            <a:r>
              <a:rPr lang="en-US" sz="1800" dirty="0" smtClean="0"/>
              <a:t>contexts</a:t>
            </a:r>
          </a:p>
          <a:p>
            <a:r>
              <a:rPr lang="en-US" sz="1800" dirty="0" smtClean="0"/>
              <a:t>Direct feedback from external structure: Complex process and difficult implementation</a:t>
            </a:r>
          </a:p>
          <a:p>
            <a:pPr marL="0" indent="0">
              <a:buNone/>
            </a:pPr>
            <a:endParaRPr lang="de-DE" sz="1800" dirty="0"/>
          </a:p>
          <a:p>
            <a:pPr marL="0" indent="0">
              <a:buNone/>
            </a:pPr>
            <a:endParaRPr lang="de-DE" sz="1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E7C9F1-3DF0-47A4-BE77-EEB3192DF471}" type="slidenum">
              <a:rPr lang="de-DE" smtClean="0"/>
              <a:pPr>
                <a:defRPr/>
              </a:pPr>
              <a:t>3</a:t>
            </a:fld>
            <a:endParaRPr lang="de-DE" sz="1050" dirty="0"/>
          </a:p>
        </p:txBody>
      </p:sp>
      <p:sp>
        <p:nvSpPr>
          <p:cNvPr id="7" name="Rechteck 6"/>
          <p:cNvSpPr/>
          <p:nvPr/>
        </p:nvSpPr>
        <p:spPr>
          <a:xfrm>
            <a:off x="1203326" y="5135259"/>
            <a:ext cx="56680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External Consulting Report „</a:t>
            </a:r>
            <a:r>
              <a:rPr lang="en-US" b="1" i="1" dirty="0" smtClean="0"/>
              <a:t>Analysis of the German experiences during the Global Monitoring of the Effectiveness Agenda</a:t>
            </a:r>
            <a:r>
              <a:rPr lang="en-US" b="1" dirty="0" smtClean="0"/>
              <a:t>“ November 2016 </a:t>
            </a:r>
          </a:p>
          <a:p>
            <a:endParaRPr lang="en-US" dirty="0"/>
          </a:p>
        </p:txBody>
      </p:sp>
      <p:sp>
        <p:nvSpPr>
          <p:cNvPr id="5" name="Pfeil nach rechts 4"/>
          <p:cNvSpPr/>
          <p:nvPr/>
        </p:nvSpPr>
        <p:spPr bwMode="auto">
          <a:xfrm rot="5400000">
            <a:off x="3938073" y="4753490"/>
            <a:ext cx="328160" cy="405013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194785"/>
              </a:buClr>
              <a:buSzPct val="80000"/>
              <a:buFont typeface="Wingdings" pitchFamily="2" charset="2"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2"/>
          <a:srcRect l="32378" t="20849" r="32692" b="5271"/>
          <a:stretch/>
        </p:blipFill>
        <p:spPr>
          <a:xfrm>
            <a:off x="7366923" y="3222097"/>
            <a:ext cx="1450505" cy="19704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41416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Decentralized Data Collection Process in 2015/2016</a:t>
            </a:r>
            <a:endParaRPr lang="en-US" dirty="0"/>
          </a:p>
        </p:txBody>
      </p:sp>
      <p:sp>
        <p:nvSpPr>
          <p:cNvPr id="29" name="Inhaltsplatzhalter 2"/>
          <p:cNvSpPr txBox="1">
            <a:spLocks/>
          </p:cNvSpPr>
          <p:nvPr/>
        </p:nvSpPr>
        <p:spPr>
          <a:xfrm>
            <a:off x="1203326" y="3108325"/>
            <a:ext cx="6645275" cy="3048000"/>
          </a:xfrm>
          <a:prstGeom prst="rect">
            <a:avLst/>
          </a:prstGeom>
        </p:spPr>
        <p:txBody>
          <a:bodyPr/>
          <a:lstStyle>
            <a:lvl1pPr marL="257175" indent="-257175" algn="l" rtl="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n"/>
              <a:defRPr sz="195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n"/>
              <a:defRPr sz="1950">
                <a:solidFill>
                  <a:schemeClr val="tx1"/>
                </a:solidFill>
                <a:latin typeface="+mn-lt"/>
              </a:defRPr>
            </a:lvl2pPr>
            <a:lvl3pPr marL="871538" indent="-171450" algn="l" rtl="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n"/>
              <a:defRPr sz="1650">
                <a:solidFill>
                  <a:schemeClr val="tx1"/>
                </a:solidFill>
                <a:latin typeface="+mn-lt"/>
              </a:defRPr>
            </a:lvl3pPr>
            <a:lvl4pPr marL="1185863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Arial Unicode MS" pitchFamily="34" charset="-128"/>
              </a:defRPr>
            </a:lvl4pPr>
            <a:lvl5pPr marL="15001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 Unicode MS" pitchFamily="34" charset="-128"/>
              </a:defRPr>
            </a:lvl5pPr>
            <a:lvl6pPr marL="184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 Unicode MS" pitchFamily="34" charset="-128"/>
              </a:defRPr>
            </a:lvl6pPr>
            <a:lvl7pPr marL="21859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 Unicode MS" pitchFamily="34" charset="-128"/>
              </a:defRPr>
            </a:lvl7pPr>
            <a:lvl8pPr marL="25288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 Unicode MS" pitchFamily="34" charset="-128"/>
              </a:defRPr>
            </a:lvl8pPr>
            <a:lvl9pPr marL="28717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 Unicode MS" pitchFamily="34" charset="-128"/>
              </a:defRPr>
            </a:lvl9pPr>
          </a:lstStyle>
          <a:p>
            <a:pPr marL="0" indent="0">
              <a:buFont typeface="Wingdings" pitchFamily="2" charset="2"/>
              <a:buNone/>
            </a:pPr>
            <a:endParaRPr lang="de-DE" kern="0" dirty="0"/>
          </a:p>
        </p:txBody>
      </p:sp>
      <p:grpSp>
        <p:nvGrpSpPr>
          <p:cNvPr id="54" name="Gruppieren 53"/>
          <p:cNvGrpSpPr/>
          <p:nvPr/>
        </p:nvGrpSpPr>
        <p:grpSpPr>
          <a:xfrm>
            <a:off x="303213" y="2735974"/>
            <a:ext cx="8303550" cy="2048066"/>
            <a:chOff x="458565" y="3220080"/>
            <a:chExt cx="8303550" cy="2048066"/>
          </a:xfrm>
        </p:grpSpPr>
        <p:grpSp>
          <p:nvGrpSpPr>
            <p:cNvPr id="52" name="Gruppieren 51"/>
            <p:cNvGrpSpPr/>
            <p:nvPr/>
          </p:nvGrpSpPr>
          <p:grpSpPr>
            <a:xfrm>
              <a:off x="458565" y="3220080"/>
              <a:ext cx="8303550" cy="2048066"/>
              <a:chOff x="458565" y="3220080"/>
              <a:chExt cx="8303550" cy="2048066"/>
            </a:xfrm>
          </p:grpSpPr>
          <p:grpSp>
            <p:nvGrpSpPr>
              <p:cNvPr id="50" name="Gruppieren 49"/>
              <p:cNvGrpSpPr/>
              <p:nvPr/>
            </p:nvGrpSpPr>
            <p:grpSpPr>
              <a:xfrm>
                <a:off x="458565" y="3220080"/>
                <a:ext cx="8303550" cy="2048066"/>
                <a:chOff x="514224" y="3228031"/>
                <a:chExt cx="8303550" cy="2048066"/>
              </a:xfrm>
            </p:grpSpPr>
            <p:cxnSp>
              <p:nvCxnSpPr>
                <p:cNvPr id="13" name="Gerader Verbinder 12"/>
                <p:cNvCxnSpPr>
                  <a:stCxn id="32" idx="3"/>
                </p:cNvCxnSpPr>
                <p:nvPr/>
              </p:nvCxnSpPr>
              <p:spPr bwMode="auto">
                <a:xfrm flipV="1">
                  <a:off x="2346159" y="3661298"/>
                  <a:ext cx="717084" cy="8943"/>
                </a:xfrm>
                <a:prstGeom prst="line">
                  <a:avLst/>
                </a:prstGeom>
                <a:ln w="38100">
                  <a:solidFill>
                    <a:schemeClr val="accent1">
                      <a:lumMod val="75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9" name="Gruppieren 48"/>
                <p:cNvGrpSpPr/>
                <p:nvPr/>
              </p:nvGrpSpPr>
              <p:grpSpPr>
                <a:xfrm>
                  <a:off x="514224" y="3228031"/>
                  <a:ext cx="8303550" cy="2048066"/>
                  <a:chOff x="469774" y="3221681"/>
                  <a:chExt cx="8303550" cy="2048066"/>
                </a:xfrm>
              </p:grpSpPr>
              <p:grpSp>
                <p:nvGrpSpPr>
                  <p:cNvPr id="30" name="Gruppieren 29"/>
                  <p:cNvGrpSpPr/>
                  <p:nvPr/>
                </p:nvGrpSpPr>
                <p:grpSpPr>
                  <a:xfrm>
                    <a:off x="469774" y="3221681"/>
                    <a:ext cx="8303550" cy="2048066"/>
                    <a:chOff x="592014" y="3299336"/>
                    <a:chExt cx="8303550" cy="2048066"/>
                  </a:xfrm>
                </p:grpSpPr>
                <p:sp>
                  <p:nvSpPr>
                    <p:cNvPr id="32" name="Abgerundetes Rechteck 31"/>
                    <p:cNvSpPr/>
                    <p:nvPr/>
                  </p:nvSpPr>
                  <p:spPr bwMode="auto">
                    <a:xfrm>
                      <a:off x="595149" y="3299336"/>
                      <a:ext cx="1828800" cy="884420"/>
                    </a:xfrm>
                    <a:prstGeom prst="roundRect">
                      <a:avLst/>
                    </a:prstGeom>
                    <a:solidFill>
                      <a:schemeClr val="tx1">
                        <a:lumMod val="25000"/>
                        <a:lumOff val="75000"/>
                      </a:schemeClr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/>
                      <a:r>
                        <a:rPr lang="de-DE" sz="1600" dirty="0" smtClean="0">
                          <a:solidFill>
                            <a:schemeClr val="tx1"/>
                          </a:solidFill>
                        </a:rPr>
                        <a:t>GIZ – </a:t>
                      </a:r>
                      <a:r>
                        <a:rPr lang="en-US" sz="1600" dirty="0"/>
                        <a:t>T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echnical</a:t>
                      </a:r>
                      <a:r>
                        <a:rPr lang="de-DE" sz="16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Cooperation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3" name="Abgerundetes Rechteck 32"/>
                    <p:cNvSpPr/>
                    <p:nvPr/>
                  </p:nvSpPr>
                  <p:spPr bwMode="auto">
                    <a:xfrm>
                      <a:off x="592014" y="4462982"/>
                      <a:ext cx="1828800" cy="884420"/>
                    </a:xfrm>
                    <a:prstGeom prst="roundRect">
                      <a:avLst/>
                    </a:prstGeom>
                    <a:solidFill>
                      <a:schemeClr val="tx1">
                        <a:lumMod val="25000"/>
                        <a:lumOff val="75000"/>
                      </a:schemeClr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r>
                        <a:rPr lang="de-DE" sz="1600" dirty="0" smtClean="0">
                          <a:solidFill>
                            <a:schemeClr val="tx1"/>
                          </a:solidFill>
                        </a:rPr>
                        <a:t>KfW – </a:t>
                      </a:r>
                      <a:r>
                        <a:rPr lang="de-DE" sz="1600" dirty="0"/>
                        <a:t>F</a:t>
                      </a:r>
                      <a:r>
                        <a:rPr lang="de-DE" sz="1600" dirty="0" smtClean="0">
                          <a:solidFill>
                            <a:schemeClr val="tx1"/>
                          </a:solidFill>
                        </a:rPr>
                        <a:t>inancial </a:t>
                      </a:r>
                      <a:r>
                        <a:rPr lang="en-US" sz="1600" dirty="0"/>
                        <a:t>C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ooperation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p:txBody>
                </p:sp>
                <p:cxnSp>
                  <p:nvCxnSpPr>
                    <p:cNvPr id="34" name="Gewinkelte Verbindung 20"/>
                    <p:cNvCxnSpPr>
                      <a:stCxn id="33" idx="3"/>
                    </p:cNvCxnSpPr>
                    <p:nvPr/>
                  </p:nvCxnSpPr>
                  <p:spPr bwMode="auto">
                    <a:xfrm flipV="1">
                      <a:off x="2420814" y="4232760"/>
                      <a:ext cx="1401621" cy="672432"/>
                    </a:xfrm>
                    <a:prstGeom prst="bentConnector3">
                      <a:avLst/>
                    </a:prstGeom>
                    <a:solidFill>
                      <a:schemeClr val="accent1"/>
                    </a:solidFill>
                    <a:ln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arrow"/>
                    </a:ln>
                    <a:effectLst/>
                  </p:spPr>
                </p:cxnSp>
                <p:sp>
                  <p:nvSpPr>
                    <p:cNvPr id="35" name="Ellipse 34"/>
                    <p:cNvSpPr/>
                    <p:nvPr/>
                  </p:nvSpPr>
                  <p:spPr bwMode="auto">
                    <a:xfrm>
                      <a:off x="3816702" y="3315115"/>
                      <a:ext cx="1774904" cy="1835288"/>
                    </a:xfrm>
                    <a:prstGeom prst="ellipse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Arial" charset="0"/>
                        </a:rPr>
                        <a:t>BMZ Representative in Partner Country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p:txBody>
                </p:sp>
                <p:sp>
                  <p:nvSpPr>
                    <p:cNvPr id="42" name="Textfeld 41"/>
                    <p:cNvSpPr txBox="1"/>
                    <p:nvPr/>
                  </p:nvSpPr>
                  <p:spPr>
                    <a:xfrm>
                      <a:off x="7062699" y="3534479"/>
                      <a:ext cx="1832865" cy="1514773"/>
                    </a:xfrm>
                    <a:prstGeom prst="ellipse">
                      <a:avLst/>
                    </a:prstGeom>
                    <a:solidFill>
                      <a:schemeClr val="bg2">
                        <a:lumMod val="90000"/>
                      </a:schemeClr>
                    </a:solidFill>
                    <a:ln w="22225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National Coordinator at Partner Country Level</a:t>
                      </a:r>
                      <a:endParaRPr lang="en-US" sz="1600" b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p:txBody>
                </p:sp>
              </p:grpSp>
              <p:cxnSp>
                <p:nvCxnSpPr>
                  <p:cNvPr id="47" name="Gerade Verbindung mit Pfeil 46"/>
                  <p:cNvCxnSpPr>
                    <a:endCxn id="42" idx="2"/>
                  </p:cNvCxnSpPr>
                  <p:nvPr/>
                </p:nvCxnSpPr>
                <p:spPr bwMode="auto">
                  <a:xfrm flipV="1">
                    <a:off x="5491878" y="4214211"/>
                    <a:ext cx="1448581" cy="8035"/>
                  </a:xfrm>
                  <a:prstGeom prst="straightConnector1">
                    <a:avLst/>
                  </a:prstGeom>
                  <a:noFill/>
                  <a:ln w="38100" cap="flat" cmpd="sng" algn="ctr">
                    <a:solidFill>
                      <a:schemeClr val="accent1">
                        <a:lumMod val="75000"/>
                      </a:schemeClr>
                    </a:solidFill>
                    <a:prstDash val="solid"/>
                    <a:round/>
                    <a:headEnd type="none" w="med" len="med"/>
                    <a:tailEnd type="triangle"/>
                  </a:ln>
                  <a:effectLst/>
                </p:spPr>
              </p:cxnSp>
            </p:grpSp>
          </p:grpSp>
          <p:sp>
            <p:nvSpPr>
              <p:cNvPr id="53" name="Textfeld 52"/>
              <p:cNvSpPr txBox="1"/>
              <p:nvPr/>
            </p:nvSpPr>
            <p:spPr>
              <a:xfrm>
                <a:off x="1812577" y="4053172"/>
                <a:ext cx="1234024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Indicators 1, 5a, 9b</a:t>
                </a:r>
              </a:p>
              <a:p>
                <a:pPr algn="ctr"/>
                <a:r>
                  <a:rPr lang="en-US" sz="1100" b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&amp; 5b, 6</a:t>
                </a:r>
                <a:r>
                  <a:rPr lang="en-US" sz="1100" b="1" i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endParaRPr lang="en-US" sz="1100" b="1" i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55" name="Textfeld 54"/>
            <p:cNvSpPr txBox="1"/>
            <p:nvPr/>
          </p:nvSpPr>
          <p:spPr>
            <a:xfrm>
              <a:off x="5554076" y="3725913"/>
              <a:ext cx="123402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solidFill>
                    <a:schemeClr val="accent1">
                      <a:lumMod val="75000"/>
                    </a:schemeClr>
                  </a:solidFill>
                </a:rPr>
                <a:t>Indicators 1, 5a, 9b</a:t>
              </a:r>
              <a:endParaRPr lang="en-US" dirty="0" smtClean="0"/>
            </a:p>
            <a:p>
              <a:pPr algn="ctr"/>
              <a:r>
                <a:rPr lang="en-US" sz="1100" b="1" dirty="0" smtClean="0">
                  <a:solidFill>
                    <a:schemeClr val="accent1">
                      <a:lumMod val="75000"/>
                    </a:schemeClr>
                  </a:solidFill>
                </a:rPr>
                <a:t>&amp; 5b, 6</a:t>
              </a:r>
              <a:r>
                <a:rPr lang="en-US" sz="1100" b="1" i="1" dirty="0" smtClean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  <a:endParaRPr lang="en-US" sz="1100" b="1" i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sp>
        <p:nvSpPr>
          <p:cNvPr id="56" name="Ellipse 55"/>
          <p:cNvSpPr/>
          <p:nvPr/>
        </p:nvSpPr>
        <p:spPr bwMode="auto">
          <a:xfrm>
            <a:off x="4690243" y="5129549"/>
            <a:ext cx="4082567" cy="1728451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R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194785"/>
              </a:buClr>
              <a:buSzPct val="80000"/>
              <a:tabLst/>
            </a:pPr>
            <a:r>
              <a:rPr lang="en-US" sz="1600" b="1" dirty="0" smtClean="0">
                <a:solidFill>
                  <a:schemeClr val="tx1"/>
                </a:solidFill>
                <a:latin typeface="Arial Narrow" pitchFamily="34" charset="0"/>
              </a:rPr>
              <a:t>Support from BMZ headquarter</a:t>
            </a:r>
          </a:p>
          <a:p>
            <a:pPr marL="285750" indent="-2857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194785"/>
              </a:buClr>
              <a:buSzPct val="80000"/>
              <a:buFontTx/>
              <a:buChar char="-"/>
            </a:pPr>
            <a:r>
              <a:rPr lang="en-US" sz="1600" dirty="0" smtClean="0">
                <a:solidFill>
                  <a:schemeClr val="tx1"/>
                </a:solidFill>
                <a:latin typeface="Arial Narrow" pitchFamily="34" charset="0"/>
              </a:rPr>
              <a:t>Central instruction document explaining the indicators‘ application on German System</a:t>
            </a:r>
          </a:p>
          <a:p>
            <a:pPr marL="285750" marR="0" indent="-28575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194785"/>
              </a:buClr>
              <a:buSzPct val="80000"/>
              <a:buFontTx/>
              <a:buChar char="-"/>
              <a:tabLst/>
            </a:pPr>
            <a:r>
              <a:rPr lang="en-US" sz="1600" dirty="0" smtClean="0">
                <a:solidFill>
                  <a:schemeClr val="tx1"/>
                </a:solidFill>
                <a:latin typeface="Arial Narrow" pitchFamily="34" charset="0"/>
              </a:rPr>
              <a:t>German help desk</a:t>
            </a:r>
          </a:p>
          <a:p>
            <a:pPr marL="285750" marR="0" indent="-28575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194785"/>
              </a:buClr>
              <a:buSzPct val="80000"/>
              <a:buFontTx/>
              <a:buChar char="-"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  <p:cxnSp>
        <p:nvCxnSpPr>
          <p:cNvPr id="59" name="Gerader Verbinder 58"/>
          <p:cNvCxnSpPr>
            <a:stCxn id="35" idx="4"/>
            <a:endCxn id="56" idx="2"/>
          </p:cNvCxnSpPr>
          <p:nvPr/>
        </p:nvCxnSpPr>
        <p:spPr bwMode="auto">
          <a:xfrm>
            <a:off x="4415353" y="4587041"/>
            <a:ext cx="274890" cy="1406734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Ellipse 62"/>
          <p:cNvSpPr/>
          <p:nvPr/>
        </p:nvSpPr>
        <p:spPr bwMode="auto">
          <a:xfrm>
            <a:off x="3309920" y="4933538"/>
            <a:ext cx="1495014" cy="67431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i="1" dirty="0" smtClean="0">
                <a:latin typeface="Arial" charset="0"/>
              </a:rPr>
              <a:t>Partly via  Foreign Office</a:t>
            </a:r>
            <a:endParaRPr kumimoji="0" lang="en-US" sz="1400" i="1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</p:txBody>
      </p:sp>
      <p:cxnSp>
        <p:nvCxnSpPr>
          <p:cNvPr id="22" name="Gerader Verbinder 21"/>
          <p:cNvCxnSpPr/>
          <p:nvPr/>
        </p:nvCxnSpPr>
        <p:spPr bwMode="auto">
          <a:xfrm flipH="1">
            <a:off x="2835090" y="3169675"/>
            <a:ext cx="902" cy="499722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483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us 4"/>
          <p:cNvSpPr/>
          <p:nvPr/>
        </p:nvSpPr>
        <p:spPr bwMode="auto">
          <a:xfrm>
            <a:off x="2238914" y="2414549"/>
            <a:ext cx="3943351" cy="3489220"/>
          </a:xfrm>
          <a:prstGeom prst="mathPlus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194785"/>
              </a:buClr>
              <a:buSzPct val="80000"/>
              <a:buFont typeface="Wingdings" pitchFamily="2" charset="2"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Strengths</a:t>
            </a:r>
            <a:r>
              <a:rPr lang="de-DE" sz="2400" dirty="0" smtClean="0"/>
              <a:t> </a:t>
            </a:r>
            <a:r>
              <a:rPr lang="en-US" sz="2400" dirty="0" smtClean="0"/>
              <a:t>of the </a:t>
            </a:r>
            <a:r>
              <a:rPr lang="de-DE" sz="2400" dirty="0" smtClean="0"/>
              <a:t>Data </a:t>
            </a:r>
            <a:r>
              <a:rPr lang="de-DE" sz="2400" dirty="0"/>
              <a:t>Collection </a:t>
            </a:r>
            <a:r>
              <a:rPr lang="en-US" sz="2400" dirty="0" smtClean="0"/>
              <a:t>Process</a:t>
            </a:r>
            <a:r>
              <a:rPr lang="de-DE" sz="2400" dirty="0"/>
              <a:t/>
            </a:r>
            <a:br>
              <a:rPr lang="de-DE" sz="2400" dirty="0"/>
            </a:br>
            <a:endParaRPr lang="de-DE" sz="24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b="1" dirty="0" smtClean="0"/>
              <a:t>Early communication </a:t>
            </a:r>
            <a:r>
              <a:rPr lang="en-US" sz="1800" dirty="0" smtClean="0"/>
              <a:t>through headquarter to announce the Global Monitoring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b="1" dirty="0" smtClean="0"/>
              <a:t>Central Instruction Document </a:t>
            </a:r>
            <a:r>
              <a:rPr lang="en-US" sz="1800" dirty="0" smtClean="0"/>
              <a:t>to explain the indicators‘ interpretation for the German system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b="1" dirty="0" smtClean="0"/>
              <a:t>German Help Desk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b="1" dirty="0" smtClean="0"/>
              <a:t>Report </a:t>
            </a:r>
            <a:r>
              <a:rPr lang="en-US" sz="1800" dirty="0" smtClean="0"/>
              <a:t>assessing the final results of the Monitoring results for Germany</a:t>
            </a:r>
          </a:p>
          <a:p>
            <a:pPr marL="585788" lvl="1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Aggregated Results for Germany</a:t>
            </a:r>
          </a:p>
          <a:p>
            <a:pPr marL="585788" lvl="1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Results per Partner Country</a:t>
            </a:r>
          </a:p>
          <a:p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E7C9F1-3DF0-47A4-BE77-EEB3192DF471}" type="slidenum">
              <a:rPr lang="de-DE" smtClean="0"/>
              <a:pPr>
                <a:defRPr/>
              </a:pPr>
              <a:t>5</a:t>
            </a:fld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355312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inus 4"/>
          <p:cNvSpPr/>
          <p:nvPr/>
        </p:nvSpPr>
        <p:spPr bwMode="auto">
          <a:xfrm>
            <a:off x="2238914" y="2414549"/>
            <a:ext cx="3943351" cy="3489220"/>
          </a:xfrm>
          <a:prstGeom prst="mathMinus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194785"/>
              </a:buClr>
              <a:buSzPct val="80000"/>
              <a:buFont typeface="Wingdings" pitchFamily="2" charset="2"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Weaknesses &amp; Challenges of the Data Collection Process I</a:t>
            </a:r>
            <a:br>
              <a:rPr lang="en-US" sz="2400" dirty="0" smtClean="0"/>
            </a:br>
            <a:endParaRPr lang="en-US" sz="24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03325" y="3114675"/>
            <a:ext cx="7026275" cy="3048000"/>
          </a:xfrm>
        </p:spPr>
        <p:txBody>
          <a:bodyPr/>
          <a:lstStyle/>
          <a:p>
            <a:pPr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b="1" dirty="0" smtClean="0"/>
              <a:t>Scarce Capacities, </a:t>
            </a:r>
            <a:r>
              <a:rPr lang="en-US" dirty="0" smtClean="0"/>
              <a:t>especially true in fragile contexts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1" dirty="0" smtClean="0"/>
              <a:t>Unclear Definition of Roles and Responsibilities </a:t>
            </a:r>
            <a:r>
              <a:rPr lang="en-US" dirty="0" smtClean="0"/>
              <a:t>among German actors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1" dirty="0" smtClean="0"/>
              <a:t>Inefficient Communication </a:t>
            </a:r>
            <a:r>
              <a:rPr lang="en-US" dirty="0" smtClean="0"/>
              <a:t>among</a:t>
            </a:r>
            <a:r>
              <a:rPr lang="en-US" b="1" dirty="0" smtClean="0"/>
              <a:t> </a:t>
            </a:r>
            <a:r>
              <a:rPr lang="en-US" dirty="0" smtClean="0"/>
              <a:t>numerous actors in a complex process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b="1" dirty="0"/>
              <a:t>Adaptation of the indicators on German System, </a:t>
            </a:r>
            <a:r>
              <a:rPr lang="en-US" sz="2000" dirty="0"/>
              <a:t>e.g. technical cooperation is difficult to be displayed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00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E7C9F1-3DF0-47A4-BE77-EEB3192DF471}" type="slidenum">
              <a:rPr lang="de-DE" smtClean="0"/>
              <a:pPr>
                <a:defRPr/>
              </a:pPr>
              <a:t>6</a:t>
            </a:fld>
            <a:endParaRPr lang="de-DE" sz="1050" dirty="0"/>
          </a:p>
        </p:txBody>
      </p:sp>
      <p:sp>
        <p:nvSpPr>
          <p:cNvPr id="6" name="Minus 5"/>
          <p:cNvSpPr/>
          <p:nvPr/>
        </p:nvSpPr>
        <p:spPr bwMode="auto">
          <a:xfrm>
            <a:off x="3962400" y="3657600"/>
            <a:ext cx="914400" cy="914400"/>
          </a:xfrm>
          <a:prstGeom prst="mathMinus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194785"/>
              </a:buClr>
              <a:buSzPct val="80000"/>
              <a:buFont typeface="Wingdings" pitchFamily="2" charset="2"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737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inus 4"/>
          <p:cNvSpPr/>
          <p:nvPr/>
        </p:nvSpPr>
        <p:spPr bwMode="auto">
          <a:xfrm>
            <a:off x="2238914" y="2414549"/>
            <a:ext cx="3943351" cy="3489220"/>
          </a:xfrm>
          <a:prstGeom prst="mathMinus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194785"/>
              </a:buClr>
              <a:buSzPct val="80000"/>
              <a:buFont typeface="Wingdings" pitchFamily="2" charset="2"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Weaknesses &amp; Challenges of the Data Collection Process II</a:t>
            </a:r>
            <a:br>
              <a:rPr lang="en-US" sz="2400" dirty="0" smtClean="0"/>
            </a:br>
            <a:endParaRPr lang="en-US" sz="24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03325" y="3114675"/>
            <a:ext cx="7026275" cy="30480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b="1" dirty="0" smtClean="0"/>
              <a:t>Changing indicators and framework</a:t>
            </a:r>
            <a:r>
              <a:rPr lang="en-US" dirty="0" smtClean="0"/>
              <a:t>: process with little continuity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1" dirty="0" smtClean="0"/>
              <a:t>Lacking Understanding </a:t>
            </a:r>
            <a:r>
              <a:rPr lang="en-US" dirty="0" smtClean="0"/>
              <a:t>of goal, potential and value of Global Monitoring exercise among German external structure – impression intensified by late / little follow up communication about results (Analysis report end of 2017)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000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sz="200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E7C9F1-3DF0-47A4-BE77-EEB3192DF471}" type="slidenum">
              <a:rPr lang="de-DE" smtClean="0"/>
              <a:pPr>
                <a:defRPr/>
              </a:pPr>
              <a:t>7</a:t>
            </a:fld>
            <a:endParaRPr lang="de-DE" sz="1050" dirty="0"/>
          </a:p>
        </p:txBody>
      </p:sp>
      <p:sp>
        <p:nvSpPr>
          <p:cNvPr id="6" name="Minus 5"/>
          <p:cNvSpPr/>
          <p:nvPr/>
        </p:nvSpPr>
        <p:spPr bwMode="auto">
          <a:xfrm>
            <a:off x="3962400" y="3657600"/>
            <a:ext cx="914400" cy="914400"/>
          </a:xfrm>
          <a:prstGeom prst="mathMinus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194785"/>
              </a:buClr>
              <a:buSzPct val="80000"/>
              <a:buFont typeface="Wingdings" pitchFamily="2" charset="2"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  <p:sp>
        <p:nvSpPr>
          <p:cNvPr id="7" name="Pfeil nach rechts 6"/>
          <p:cNvSpPr/>
          <p:nvPr/>
        </p:nvSpPr>
        <p:spPr bwMode="auto">
          <a:xfrm rot="5400000">
            <a:off x="4120277" y="4682901"/>
            <a:ext cx="388690" cy="377071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194785"/>
              </a:buClr>
              <a:buSzPct val="80000"/>
              <a:buFont typeface="Wingdings" pitchFamily="2" charset="2"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591742" y="5265786"/>
            <a:ext cx="5655715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266700" indent="0">
              <a:buNone/>
            </a:pPr>
            <a:r>
              <a:rPr lang="en-US" dirty="0" smtClean="0"/>
              <a:t>Leading to general questioning of validity of Monitoring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127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03327" y="2014538"/>
            <a:ext cx="5976702" cy="1033462"/>
          </a:xfrm>
        </p:spPr>
        <p:txBody>
          <a:bodyPr/>
          <a:lstStyle/>
          <a:p>
            <a:r>
              <a:rPr lang="en-US" sz="2400" dirty="0" smtClean="0"/>
              <a:t>The Way Forward: Lessons Learnt for the Data Collection Process 2018</a:t>
            </a:r>
            <a:endParaRPr lang="en-US" sz="24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03327" y="3108325"/>
            <a:ext cx="6176986" cy="3048000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US" sz="2000" dirty="0" smtClean="0"/>
              <a:t>Four Objectives:</a:t>
            </a:r>
          </a:p>
          <a:p>
            <a:pPr>
              <a:spcAft>
                <a:spcPts val="600"/>
              </a:spcAft>
            </a:pPr>
            <a:r>
              <a:rPr lang="en-US" sz="2000" b="1" dirty="0" smtClean="0"/>
              <a:t>Raise interest </a:t>
            </a:r>
            <a:r>
              <a:rPr lang="en-US" sz="2000" dirty="0" smtClean="0"/>
              <a:t>and coherently inform on objectives and potentials of the Global Monitoring (communication strategy)</a:t>
            </a:r>
          </a:p>
          <a:p>
            <a:pPr>
              <a:spcAft>
                <a:spcPts val="600"/>
              </a:spcAft>
            </a:pPr>
            <a:r>
              <a:rPr lang="en-US" sz="2000" b="1" dirty="0" smtClean="0"/>
              <a:t>Provide clear guidance on the process</a:t>
            </a:r>
            <a:r>
              <a:rPr lang="en-US" sz="2000" dirty="0" smtClean="0"/>
              <a:t>, the next steps as well as on roles &amp; responsibilities</a:t>
            </a:r>
          </a:p>
          <a:p>
            <a:pPr>
              <a:spcAft>
                <a:spcPts val="600"/>
              </a:spcAft>
            </a:pPr>
            <a:r>
              <a:rPr lang="en-US" sz="2000" b="1" dirty="0" smtClean="0"/>
              <a:t>Provide clear guidance on </a:t>
            </a:r>
            <a:r>
              <a:rPr lang="en-US" sz="2000" dirty="0" smtClean="0"/>
              <a:t>meaning and interpretation of the </a:t>
            </a:r>
            <a:r>
              <a:rPr lang="en-US" sz="2000" b="1" dirty="0" smtClean="0"/>
              <a:t>indicators</a:t>
            </a:r>
            <a:r>
              <a:rPr lang="en-US" sz="2000" dirty="0" smtClean="0"/>
              <a:t> for German development cooperation</a:t>
            </a:r>
          </a:p>
          <a:p>
            <a:pPr>
              <a:spcAft>
                <a:spcPts val="600"/>
              </a:spcAft>
            </a:pPr>
            <a:r>
              <a:rPr lang="en-US" sz="2000" b="1" dirty="0" smtClean="0"/>
              <a:t>Be an available, reliable contact </a:t>
            </a:r>
            <a:r>
              <a:rPr lang="en-US" sz="2000" dirty="0" smtClean="0"/>
              <a:t>for questions and support</a:t>
            </a:r>
          </a:p>
          <a:p>
            <a:pPr marL="0" indent="0">
              <a:spcAft>
                <a:spcPts val="600"/>
              </a:spcAft>
              <a:buNone/>
            </a:pPr>
            <a:endParaRPr lang="en-US" sz="2000" dirty="0" smtClean="0"/>
          </a:p>
          <a:p>
            <a:pPr>
              <a:spcAft>
                <a:spcPts val="600"/>
              </a:spcAft>
            </a:pPr>
            <a:endParaRPr lang="en-US" sz="2000" dirty="0" smtClean="0"/>
          </a:p>
          <a:p>
            <a:pPr>
              <a:spcAft>
                <a:spcPts val="600"/>
              </a:spcAft>
            </a:pPr>
            <a:endParaRPr lang="en-US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E7C9F1-3DF0-47A4-BE77-EEB3192DF471}" type="slidenum">
              <a:rPr lang="de-DE" smtClean="0"/>
              <a:pPr>
                <a:defRPr/>
              </a:pPr>
              <a:t>8</a:t>
            </a:fld>
            <a:endParaRPr lang="de-DE" sz="1050" dirty="0"/>
          </a:p>
        </p:txBody>
      </p:sp>
      <p:pic>
        <p:nvPicPr>
          <p:cNvPr id="6" name="Picture 2" descr="http://easy.de/wp-content/uploads/2015/01/Zukunft_2015_72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31"/>
          <a:stretch/>
        </p:blipFill>
        <p:spPr bwMode="auto">
          <a:xfrm>
            <a:off x="7380312" y="1676884"/>
            <a:ext cx="1763688" cy="4505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9252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03327" y="2014538"/>
            <a:ext cx="5976702" cy="1033462"/>
          </a:xfrm>
        </p:spPr>
        <p:txBody>
          <a:bodyPr/>
          <a:lstStyle/>
          <a:p>
            <a:r>
              <a:rPr lang="en-US" sz="2400" dirty="0" smtClean="0"/>
              <a:t>The Way forward: Lessons Learnt and Adaptation for the Data Collection Process 2018</a:t>
            </a:r>
            <a:endParaRPr lang="en-US" sz="24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03327" y="3108325"/>
            <a:ext cx="6176986" cy="3048000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US" sz="2000" dirty="0" smtClean="0"/>
              <a:t>Possible Activities:</a:t>
            </a:r>
          </a:p>
          <a:p>
            <a:pPr>
              <a:spcAft>
                <a:spcPts val="600"/>
              </a:spcAft>
            </a:pPr>
            <a:endParaRPr lang="en-US" sz="2000" dirty="0" smtClean="0"/>
          </a:p>
          <a:p>
            <a:pPr marL="0" indent="0">
              <a:spcAft>
                <a:spcPts val="600"/>
              </a:spcAft>
              <a:buNone/>
            </a:pPr>
            <a:endParaRPr lang="en-US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E7C9F1-3DF0-47A4-BE77-EEB3192DF471}" type="slidenum">
              <a:rPr lang="de-DE" smtClean="0"/>
              <a:pPr>
                <a:defRPr/>
              </a:pPr>
              <a:t>9</a:t>
            </a:fld>
            <a:endParaRPr lang="de-DE" sz="1050" dirty="0"/>
          </a:p>
        </p:txBody>
      </p:sp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2351810812"/>
              </p:ext>
            </p:extLst>
          </p:nvPr>
        </p:nvGraphicFramePr>
        <p:xfrm>
          <a:off x="1203327" y="202072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730062"/>
              </p:ext>
            </p:extLst>
          </p:nvPr>
        </p:nvGraphicFramePr>
        <p:xfrm>
          <a:off x="1084029" y="4632325"/>
          <a:ext cx="7259871" cy="15544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92546">
                  <a:extLst>
                    <a:ext uri="{9D8B030D-6E8A-4147-A177-3AD203B41FA5}">
                      <a16:colId xmlns:a16="http://schemas.microsoft.com/office/drawing/2014/main" xmlns="" val="763466013"/>
                    </a:ext>
                  </a:extLst>
                </a:gridCol>
                <a:gridCol w="2066925">
                  <a:extLst>
                    <a:ext uri="{9D8B030D-6E8A-4147-A177-3AD203B41FA5}">
                      <a16:colId xmlns:a16="http://schemas.microsoft.com/office/drawing/2014/main" xmlns="" val="2620483886"/>
                    </a:ext>
                  </a:extLst>
                </a:gridCol>
                <a:gridCol w="3200400">
                  <a:extLst>
                    <a:ext uri="{9D8B030D-6E8A-4147-A177-3AD203B41FA5}">
                      <a16:colId xmlns:a16="http://schemas.microsoft.com/office/drawing/2014/main" xmlns="" val="1910538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103188" indent="-103188" algn="l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baseline="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Announce, inform, encourage</a:t>
                      </a:r>
                    </a:p>
                    <a:p>
                      <a:pPr marL="103188" indent="-103188" algn="l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baseline="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Idea: Pre-Monitoring Skype Conferences</a:t>
                      </a: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endParaRPr lang="en-US" sz="1600" kern="1200" baseline="0" noProof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98438" indent="-198438" algn="l">
                        <a:buFont typeface="Arial" panose="020B0604020202020204" pitchFamily="34" charset="0"/>
                        <a:buChar char="•"/>
                      </a:pPr>
                      <a:r>
                        <a:rPr lang="en-US" sz="1600" noProof="0" dirty="0" smtClean="0"/>
                        <a:t>Central instruction document</a:t>
                      </a:r>
                    </a:p>
                    <a:p>
                      <a:pPr marL="198438" indent="-198438" algn="l">
                        <a:buFont typeface="Arial" panose="020B0604020202020204" pitchFamily="34" charset="0"/>
                        <a:buChar char="•"/>
                      </a:pPr>
                      <a:r>
                        <a:rPr lang="en-US" sz="1600" noProof="0" dirty="0" smtClean="0"/>
                        <a:t>Online help desk</a:t>
                      </a:r>
                    </a:p>
                    <a:p>
                      <a:pPr marL="198438" indent="-198438" algn="l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noProof="0" dirty="0" smtClean="0"/>
                        <a:t>Regular updates: keep interest high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Feedback</a:t>
                      </a:r>
                      <a:r>
                        <a:rPr lang="en-US" sz="1600" kern="1200" baseline="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form for actors involved</a:t>
                      </a:r>
                      <a:endParaRPr lang="en-US" sz="1600" kern="1200" noProof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Share</a:t>
                      </a:r>
                      <a:r>
                        <a:rPr lang="en-US" sz="1600" kern="1200" baseline="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Follow Up Information and final results</a:t>
                      </a:r>
                      <a:endParaRPr lang="en-US" sz="1600" baseline="0" noProof="0" dirty="0" smtClean="0"/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noProof="0" dirty="0" smtClean="0"/>
                        <a:t>Analyze the results for Germany, draw conclusions for Cooperation System</a:t>
                      </a:r>
                      <a:endParaRPr lang="en-US" sz="16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40596846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965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MZ Basic">
  <a:themeElements>
    <a:clrScheme name="Klarheit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BMZ Basic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>
            <a:srgbClr val="194785"/>
          </a:buClr>
          <a:buSzPct val="80000"/>
          <a:buFont typeface="Wingdings" pitchFamily="2" charset="2"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>
            <a:srgbClr val="194785"/>
          </a:buClr>
          <a:buSzPct val="80000"/>
          <a:buFont typeface="Wingdings" pitchFamily="2" charset="2"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BMZ Basic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MZ Basic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MZ Basic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MZ Basic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MZ Basic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MZ Basic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MZ Basic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594</Words>
  <Application>Microsoft Office PowerPoint</Application>
  <PresentationFormat>Bildschirmpräsentation (4:3)</PresentationFormat>
  <Paragraphs>85</Paragraphs>
  <Slides>11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9" baseType="lpstr">
      <vt:lpstr>Arial Unicode MS</vt:lpstr>
      <vt:lpstr>Arial</vt:lpstr>
      <vt:lpstr>Arial Narrow</vt:lpstr>
      <vt:lpstr>Calibri</vt:lpstr>
      <vt:lpstr>Times</vt:lpstr>
      <vt:lpstr>Times New Roman</vt:lpstr>
      <vt:lpstr>Wingdings</vt:lpstr>
      <vt:lpstr>BMZ Basic</vt:lpstr>
      <vt:lpstr>Review on the German Data Collection Process during the Global Monitoring Round 2015-2016</vt:lpstr>
      <vt:lpstr>Content</vt:lpstr>
      <vt:lpstr>The Global Monitoring 2015/2016 in German Development Cooperation</vt:lpstr>
      <vt:lpstr>The Decentralized Data Collection Process in 2015/2016</vt:lpstr>
      <vt:lpstr>Strengths of the Data Collection Process </vt:lpstr>
      <vt:lpstr>Weaknesses &amp; Challenges of the Data Collection Process I </vt:lpstr>
      <vt:lpstr>Weaknesses &amp; Challenges of the Data Collection Process II </vt:lpstr>
      <vt:lpstr>The Way Forward: Lessons Learnt for the Data Collection Process 2018</vt:lpstr>
      <vt:lpstr>The Way forward: Lessons Learnt and Adaptation for the Data Collection Process 2018</vt:lpstr>
      <vt:lpstr>Conclusion</vt:lpstr>
      <vt:lpstr>PowerPoint-Präsentation</vt:lpstr>
    </vt:vector>
  </TitlesOfParts>
  <Company>GIZ GmbH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Transparenz in der deutschen Entwicklungszusammenarbeit:</dc:title>
  <dc:creator>Ann-Christin Solas</dc:creator>
  <cp:lastModifiedBy>Royaee</cp:lastModifiedBy>
  <cp:revision>200</cp:revision>
  <cp:lastPrinted>2018-02-28T13:46:34Z</cp:lastPrinted>
  <dcterms:created xsi:type="dcterms:W3CDTF">2017-10-30T13:39:58Z</dcterms:created>
  <dcterms:modified xsi:type="dcterms:W3CDTF">2018-02-28T13:46:45Z</dcterms:modified>
</cp:coreProperties>
</file>